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11" r:id="rId5"/>
    <p:sldId id="310" r:id="rId6"/>
    <p:sldId id="312" r:id="rId7"/>
    <p:sldId id="313" r:id="rId8"/>
    <p:sldId id="314" r:id="rId9"/>
    <p:sldId id="315" r:id="rId10"/>
    <p:sldId id="316" r:id="rId11"/>
    <p:sldId id="317" r:id="rId12"/>
    <p:sldId id="31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p:scale>
          <a:sx n="150" d="100"/>
          <a:sy n="150" d="100"/>
        </p:scale>
        <p:origin x="2130"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776518" cy="3686015"/>
          </a:xfrm>
        </p:spPr>
        <p:txBody>
          <a:bodyPr>
            <a:normAutofit fontScale="90000"/>
          </a:bodyPr>
          <a:lstStyle/>
          <a:p>
            <a:r>
              <a:rPr lang="en-US" sz="8000" dirty="0"/>
              <a:t>Final Presentation </a:t>
            </a:r>
            <a:br>
              <a:rPr lang="en-US" sz="8000" dirty="0"/>
            </a:br>
            <a:r>
              <a:rPr lang="en-US" sz="8000" dirty="0"/>
              <a:t>Assignment-3</a:t>
            </a:r>
            <a:br>
              <a:rPr lang="en-US" sz="8000" dirty="0"/>
            </a:br>
            <a:r>
              <a:rPr lang="en-US" sz="8000" dirty="0"/>
              <a:t>Comp 486</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021498"/>
          </a:xfrm>
        </p:spPr>
        <p:txBody>
          <a:bodyPr>
            <a:normAutofit lnSpcReduction="10000"/>
          </a:bodyPr>
          <a:lstStyle/>
          <a:p>
            <a:r>
              <a:rPr lang="en-US" sz="2400" dirty="0">
                <a:solidFill>
                  <a:schemeClr val="tx1">
                    <a:lumMod val="85000"/>
                    <a:lumOff val="15000"/>
                  </a:schemeClr>
                </a:solidFill>
              </a:rPr>
              <a:t>Dharmit Kishorbha</a:t>
            </a:r>
            <a:r>
              <a:rPr lang="en-US" dirty="0">
                <a:solidFill>
                  <a:schemeClr val="tx1">
                    <a:lumMod val="85000"/>
                    <a:lumOff val="15000"/>
                  </a:schemeClr>
                </a:solidFill>
              </a:rPr>
              <a:t>i Anghan</a:t>
            </a:r>
          </a:p>
          <a:p>
            <a:r>
              <a:rPr lang="en-US" sz="2400" dirty="0">
                <a:solidFill>
                  <a:schemeClr val="tx1">
                    <a:lumMod val="85000"/>
                    <a:lumOff val="15000"/>
                  </a:schemeClr>
                </a:solidFill>
              </a:rPr>
              <a:t>3644866</a:t>
            </a:r>
          </a:p>
        </p:txBody>
      </p: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4156828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t>Defenders of the Forest</a:t>
            </a:r>
          </a:p>
        </p:txBody>
      </p:sp>
      <p:sp>
        <p:nvSpPr>
          <p:cNvPr id="4" name="Content Placeholder 3">
            <a:extLst>
              <a:ext uri="{FF2B5EF4-FFF2-40B4-BE49-F238E27FC236}">
                <a16:creationId xmlns:a16="http://schemas.microsoft.com/office/drawing/2014/main" id="{44BFC45E-7E00-C15C-E34F-CA344CC6E800}"/>
              </a:ext>
            </a:extLst>
          </p:cNvPr>
          <p:cNvSpPr>
            <a:spLocks noGrp="1"/>
          </p:cNvSpPr>
          <p:nvPr>
            <p:ph idx="1"/>
          </p:nvPr>
        </p:nvSpPr>
        <p:spPr/>
        <p:txBody>
          <a:bodyPr>
            <a:normAutofit/>
          </a:bodyPr>
          <a:lstStyle/>
          <a:p>
            <a:pPr lvl="1">
              <a:buFont typeface="Arial" panose="020B0604020202020204" pitchFamily="34" charset="0"/>
              <a:buChar char="•"/>
            </a:pPr>
            <a:r>
              <a:rPr lang="en-US" b="0" i="0" dirty="0">
                <a:effectLst/>
                <a:highlight>
                  <a:srgbClr val="FFFFFF"/>
                </a:highlight>
                <a:latin typeface="Abadi Extra Light" panose="020F0502020204030204" pitchFamily="34" charset="0"/>
                <a:ea typeface="Calibri" panose="020F0502020204030204" pitchFamily="34" charset="0"/>
                <a:cs typeface="Calibri" panose="020F0502020204030204" pitchFamily="34" charset="0"/>
              </a:rPr>
              <a:t>Defenders of the Forest is a tower defense game where players must strategically place defenders on the map to stop attackers from advancing. </a:t>
            </a:r>
          </a:p>
          <a:p>
            <a:pPr lvl="1">
              <a:buFont typeface="Arial" panose="020B0604020202020204" pitchFamily="34" charset="0"/>
              <a:buChar char="•"/>
            </a:pPr>
            <a:r>
              <a:rPr lang="en-US" b="0" i="0" dirty="0">
                <a:effectLst/>
                <a:highlight>
                  <a:srgbClr val="FFFFFF"/>
                </a:highlight>
                <a:latin typeface="Abadi Extra Light" panose="020F0502020204030204" pitchFamily="34" charset="0"/>
                <a:ea typeface="Calibri" panose="020F0502020204030204" pitchFamily="34" charset="0"/>
                <a:cs typeface="Calibri" panose="020F0502020204030204" pitchFamily="34" charset="0"/>
              </a:rPr>
              <a:t>The game is set in a fantasy world where different factions, including Fairies, Elves, Humans, Orcs, Trolls, Knights and Golem exist. </a:t>
            </a:r>
          </a:p>
          <a:p>
            <a:pPr lvl="1">
              <a:buFont typeface="Arial" panose="020B0604020202020204" pitchFamily="34" charset="0"/>
              <a:buChar char="•"/>
            </a:pPr>
            <a:r>
              <a:rPr lang="en-US" b="0" i="0" dirty="0">
                <a:effectLst/>
                <a:highlight>
                  <a:srgbClr val="FFFFFF"/>
                </a:highlight>
                <a:latin typeface="Abadi Extra Light" panose="020F0502020204030204" pitchFamily="34" charset="0"/>
                <a:ea typeface="Calibri" panose="020F0502020204030204" pitchFamily="34" charset="0"/>
                <a:cs typeface="Calibri" panose="020F0502020204030204" pitchFamily="34" charset="0"/>
              </a:rPr>
              <a:t>The forest, inhabited by Fairies, Elves, and Humans, is constantly under </a:t>
            </a:r>
            <a:r>
              <a:rPr lang="en-US" b="0" i="0">
                <a:effectLst/>
                <a:highlight>
                  <a:srgbClr val="FFFFFF"/>
                </a:highlight>
                <a:latin typeface="Abadi Extra Light" panose="020F0502020204030204" pitchFamily="34" charset="0"/>
                <a:ea typeface="Calibri" panose="020F0502020204030204" pitchFamily="34" charset="0"/>
                <a:cs typeface="Calibri" panose="020F0502020204030204" pitchFamily="34" charset="0"/>
              </a:rPr>
              <a:t>attack from Orcs</a:t>
            </a:r>
            <a:r>
              <a:rPr lang="en-US" b="0" i="0" dirty="0">
                <a:effectLst/>
                <a:highlight>
                  <a:srgbClr val="FFFFFF"/>
                </a:highlight>
                <a:latin typeface="Abadi Extra Light" panose="020F0502020204030204" pitchFamily="34" charset="0"/>
                <a:ea typeface="Calibri" panose="020F0502020204030204" pitchFamily="34" charset="0"/>
                <a:cs typeface="Calibri" panose="020F0502020204030204" pitchFamily="34" charset="0"/>
              </a:rPr>
              <a:t>, Trolls, Knights and Golem who seek to destroy it. </a:t>
            </a:r>
          </a:p>
          <a:p>
            <a:pPr lvl="1">
              <a:buFont typeface="Arial" panose="020B0604020202020204" pitchFamily="34" charset="0"/>
              <a:buChar char="•"/>
            </a:pPr>
            <a:r>
              <a:rPr lang="en-US" b="0" i="0" dirty="0">
                <a:effectLst/>
                <a:highlight>
                  <a:srgbClr val="FFFFFF"/>
                </a:highlight>
                <a:latin typeface="Abadi Extra Light" panose="020F0502020204030204" pitchFamily="34" charset="0"/>
                <a:ea typeface="Calibri" panose="020F0502020204030204" pitchFamily="34" charset="0"/>
                <a:cs typeface="Calibri" panose="020F0502020204030204" pitchFamily="34" charset="0"/>
              </a:rPr>
              <a:t>The player's main objective is to defend the forest by strategically placing defenders and using their resources wisely to fend off increasingly challenging waves of enemies. </a:t>
            </a:r>
          </a:p>
          <a:p>
            <a:pPr lvl="1">
              <a:buFont typeface="Arial" panose="020B0604020202020204" pitchFamily="34" charset="0"/>
              <a:buChar char="•"/>
            </a:pPr>
            <a:r>
              <a:rPr lang="en-US" b="0" i="0" dirty="0">
                <a:effectLst/>
                <a:highlight>
                  <a:srgbClr val="FFFFFF"/>
                </a:highlight>
                <a:latin typeface="Abadi Extra Light" panose="020F0502020204030204" pitchFamily="34" charset="0"/>
                <a:ea typeface="Calibri" panose="020F0502020204030204" pitchFamily="34" charset="0"/>
                <a:cs typeface="Calibri" panose="020F0502020204030204" pitchFamily="34" charset="0"/>
              </a:rPr>
              <a:t>The game features four levels with different maps and enemy waves, and players can earn coins to unlock stronger defenders. </a:t>
            </a:r>
          </a:p>
        </p:txBody>
      </p:sp>
    </p:spTree>
    <p:extLst>
      <p:ext uri="{BB962C8B-B14F-4D97-AF65-F5344CB8AC3E}">
        <p14:creationId xmlns:p14="http://schemas.microsoft.com/office/powerpoint/2010/main" val="248254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646FE4A-B41A-731F-7538-40160FB01C9A}"/>
              </a:ext>
            </a:extLst>
          </p:cNvPr>
          <p:cNvPicPr>
            <a:picLocks noGrp="1" noChangeAspect="1"/>
          </p:cNvPicPr>
          <p:nvPr>
            <p:ph idx="1"/>
          </p:nvPr>
        </p:nvPicPr>
        <p:blipFill rotWithShape="1">
          <a:blip r:embed="rId2"/>
          <a:srcRect r="33026"/>
          <a:stretch/>
        </p:blipFill>
        <p:spPr>
          <a:xfrm>
            <a:off x="-32" y="10"/>
            <a:ext cx="12192031" cy="4915066"/>
          </a:xfrm>
          <a:prstGeom prst="rect">
            <a:avLst/>
          </a:prstGeom>
        </p:spPr>
      </p:pic>
      <p:sp>
        <p:nvSpPr>
          <p:cNvPr id="14" name="Rectangle 1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00DBF35-30C8-AAFE-4269-5F3FC9AD8E8E}"/>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Defenders</a:t>
            </a:r>
          </a:p>
        </p:txBody>
      </p:sp>
      <p:cxnSp>
        <p:nvCxnSpPr>
          <p:cNvPr id="16" name="Straight Connector 15">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9875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0D71D2B7-A5DC-20F7-4E5A-B69D24AB7F76}"/>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Attackers</a:t>
            </a:r>
          </a:p>
        </p:txBody>
      </p:sp>
      <p:cxnSp>
        <p:nvCxnSpPr>
          <p:cNvPr id="16" name="Straight Connector 15">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A835D311-E71F-1C4F-8DA4-12847028D2C5}"/>
              </a:ext>
            </a:extLst>
          </p:cNvPr>
          <p:cNvPicPr>
            <a:picLocks noGrp="1" noChangeAspect="1"/>
          </p:cNvPicPr>
          <p:nvPr>
            <p:ph idx="1"/>
          </p:nvPr>
        </p:nvPicPr>
        <p:blipFill>
          <a:blip r:embed="rId2"/>
          <a:stretch>
            <a:fillRect/>
          </a:stretch>
        </p:blipFill>
        <p:spPr>
          <a:xfrm>
            <a:off x="1916" y="-4767"/>
            <a:ext cx="12190083" cy="4926514"/>
          </a:xfrm>
        </p:spPr>
      </p:pic>
    </p:spTree>
    <p:extLst>
      <p:ext uri="{BB962C8B-B14F-4D97-AF65-F5344CB8AC3E}">
        <p14:creationId xmlns:p14="http://schemas.microsoft.com/office/powerpoint/2010/main" val="20347342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647FC-8541-FF5C-2B41-669681F448B8}"/>
              </a:ext>
            </a:extLst>
          </p:cNvPr>
          <p:cNvSpPr>
            <a:spLocks noGrp="1"/>
          </p:cNvSpPr>
          <p:nvPr>
            <p:ph type="title"/>
          </p:nvPr>
        </p:nvSpPr>
        <p:spPr>
          <a:xfrm>
            <a:off x="5117309" y="634946"/>
            <a:ext cx="6432434" cy="1450757"/>
          </a:xfrm>
        </p:spPr>
        <p:txBody>
          <a:bodyPr vert="horz" lIns="91440" tIns="45720" rIns="91440" bIns="45720" rtlCol="0" anchor="b">
            <a:normAutofit/>
          </a:bodyPr>
          <a:lstStyle/>
          <a:p>
            <a:r>
              <a:rPr lang="en-US" sz="4800"/>
              <a:t>Login and Registration</a:t>
            </a:r>
          </a:p>
        </p:txBody>
      </p:sp>
      <p:pic>
        <p:nvPicPr>
          <p:cNvPr id="5" name="Content Placeholder 4">
            <a:extLst>
              <a:ext uri="{FF2B5EF4-FFF2-40B4-BE49-F238E27FC236}">
                <a16:creationId xmlns:a16="http://schemas.microsoft.com/office/drawing/2014/main" id="{42443B63-D834-5915-0E1A-632E574F5F25}"/>
              </a:ext>
            </a:extLst>
          </p:cNvPr>
          <p:cNvPicPr>
            <a:picLocks noGrp="1" noChangeAspect="1"/>
          </p:cNvPicPr>
          <p:nvPr>
            <p:ph idx="1"/>
          </p:nvPr>
        </p:nvPicPr>
        <p:blipFill rotWithShape="1">
          <a:blip r:embed="rId2"/>
          <a:srcRect l="1699" r="1577" b="-4"/>
          <a:stretch/>
        </p:blipFill>
        <p:spPr>
          <a:xfrm>
            <a:off x="633998" y="634947"/>
            <a:ext cx="4001315" cy="2616618"/>
          </a:xfrm>
          <a:prstGeom prst="rect">
            <a:avLst/>
          </a:prstGeom>
        </p:spPr>
      </p:pic>
      <p:cxnSp>
        <p:nvCxnSpPr>
          <p:cNvPr id="15" name="Straight Connector 14">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EF7ADB7-EB61-3527-B229-872332FFB119}"/>
              </a:ext>
            </a:extLst>
          </p:cNvPr>
          <p:cNvPicPr>
            <a:picLocks noChangeAspect="1"/>
          </p:cNvPicPr>
          <p:nvPr/>
        </p:nvPicPr>
        <p:blipFill rotWithShape="1">
          <a:blip r:embed="rId3"/>
          <a:srcRect l="1947" r="1710" b="-4"/>
          <a:stretch/>
        </p:blipFill>
        <p:spPr>
          <a:xfrm>
            <a:off x="633999" y="3337869"/>
            <a:ext cx="4001315" cy="2616618"/>
          </a:xfrm>
          <a:prstGeom prst="rect">
            <a:avLst/>
          </a:prstGeom>
        </p:spPr>
      </p:pic>
      <p:sp>
        <p:nvSpPr>
          <p:cNvPr id="8" name="TextBox 7">
            <a:extLst>
              <a:ext uri="{FF2B5EF4-FFF2-40B4-BE49-F238E27FC236}">
                <a16:creationId xmlns:a16="http://schemas.microsoft.com/office/drawing/2014/main" id="{A405AEA7-943B-4E4F-BF39-2DA1609F7554}"/>
              </a:ext>
            </a:extLst>
          </p:cNvPr>
          <p:cNvSpPr txBox="1"/>
          <p:nvPr/>
        </p:nvSpPr>
        <p:spPr>
          <a:xfrm>
            <a:off x="5117308" y="2407436"/>
            <a:ext cx="6432434" cy="346165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b="0" i="0" dirty="0">
                <a:solidFill>
                  <a:schemeClr val="tx1">
                    <a:lumMod val="75000"/>
                    <a:lumOff val="25000"/>
                  </a:schemeClr>
                </a:solidFill>
                <a:effectLst/>
                <a:highlight>
                  <a:srgbClr val="FFFFFF"/>
                </a:highlight>
                <a:latin typeface="Abadi Extra Light" panose="020B0204020104020204" pitchFamily="34" charset="0"/>
              </a:rPr>
              <a:t>The game begins with a login and registration interface. If the user isn't logged in, they'll automatically be directed to the login page.</a:t>
            </a:r>
            <a:endParaRPr lang="en-US" dirty="0">
              <a:solidFill>
                <a:schemeClr val="tx1">
                  <a:lumMod val="75000"/>
                  <a:lumOff val="25000"/>
                </a:schemeClr>
              </a:solidFill>
              <a:highlight>
                <a:srgbClr val="FFFFFF"/>
              </a:highlight>
              <a:latin typeface="Abadi Extra Light" panose="020B0204020104020204" pitchFamily="34" charset="0"/>
            </a:endParaRPr>
          </a:p>
          <a:p>
            <a:pPr>
              <a:spcAft>
                <a:spcPts val="600"/>
              </a:spcAft>
              <a:buFont typeface="Calibri" panose="020F0502020204030204" pitchFamily="34" charset="0"/>
            </a:pPr>
            <a:endParaRPr lang="en-US" dirty="0">
              <a:solidFill>
                <a:schemeClr val="tx1">
                  <a:lumMod val="75000"/>
                  <a:lumOff val="25000"/>
                </a:schemeClr>
              </a:solidFill>
              <a:highlight>
                <a:srgbClr val="FFFFFF"/>
              </a:highlight>
              <a:latin typeface="Abadi Extra Light" panose="020B0204020104020204" pitchFamily="34" charset="0"/>
            </a:endParaRPr>
          </a:p>
          <a:p>
            <a:pPr marL="742950" lvl="1" indent="-285750">
              <a:spcAft>
                <a:spcPts val="600"/>
              </a:spcAft>
              <a:buFont typeface="Arial" panose="020B0604020202020204" pitchFamily="34" charset="0"/>
              <a:buChar char="•"/>
            </a:pPr>
            <a:r>
              <a:rPr lang="en-US" dirty="0">
                <a:solidFill>
                  <a:schemeClr val="tx1">
                    <a:lumMod val="75000"/>
                    <a:lumOff val="25000"/>
                  </a:schemeClr>
                </a:solidFill>
                <a:highlight>
                  <a:srgbClr val="FFFFFF"/>
                </a:highlight>
                <a:latin typeface="Abadi Extra Light" panose="020B0204020104020204" pitchFamily="34" charset="0"/>
              </a:rPr>
              <a:t>Player can directly login to the game if they are registered or choose to create a new account to play the game.</a:t>
            </a:r>
            <a:endParaRPr lang="en-US" dirty="0">
              <a:solidFill>
                <a:schemeClr val="tx1">
                  <a:lumMod val="75000"/>
                  <a:lumOff val="25000"/>
                </a:schemeClr>
              </a:solidFill>
              <a:latin typeface="Abadi Extra Light" panose="020B0204020104020204" pitchFamily="34" charset="0"/>
            </a:endParaRPr>
          </a:p>
        </p:txBody>
      </p:sp>
      <p:sp>
        <p:nvSpPr>
          <p:cNvPr id="17" name="Rectangle 16">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65803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81C203-8BE3-43FC-9B64-43497D94800A}"/>
              </a:ext>
            </a:extLst>
          </p:cNvPr>
          <p:cNvSpPr>
            <a:spLocks noGrp="1"/>
          </p:cNvSpPr>
          <p:nvPr>
            <p:ph type="title"/>
          </p:nvPr>
        </p:nvSpPr>
        <p:spPr>
          <a:xfrm>
            <a:off x="5117309" y="634946"/>
            <a:ext cx="6432434" cy="1450757"/>
          </a:xfrm>
        </p:spPr>
        <p:txBody>
          <a:bodyPr>
            <a:normAutofit/>
          </a:bodyPr>
          <a:lstStyle/>
          <a:p>
            <a:r>
              <a:rPr lang="en-US" dirty="0"/>
              <a:t>Home Screen</a:t>
            </a:r>
            <a:endParaRPr lang="en-IN" dirty="0"/>
          </a:p>
        </p:txBody>
      </p:sp>
      <p:pic>
        <p:nvPicPr>
          <p:cNvPr id="5" name="Content Placeholder 4">
            <a:extLst>
              <a:ext uri="{FF2B5EF4-FFF2-40B4-BE49-F238E27FC236}">
                <a16:creationId xmlns:a16="http://schemas.microsoft.com/office/drawing/2014/main" id="{FD6CD017-2702-213B-4FF3-121312F42768}"/>
              </a:ext>
            </a:extLst>
          </p:cNvPr>
          <p:cNvPicPr>
            <a:picLocks noChangeAspect="1"/>
          </p:cNvPicPr>
          <p:nvPr/>
        </p:nvPicPr>
        <p:blipFill>
          <a:blip r:embed="rId2"/>
          <a:stretch>
            <a:fillRect/>
          </a:stretch>
        </p:blipFill>
        <p:spPr>
          <a:xfrm>
            <a:off x="633998" y="944152"/>
            <a:ext cx="4001315" cy="1900624"/>
          </a:xfrm>
          <a:prstGeom prst="rect">
            <a:avLst/>
          </a:prstGeom>
        </p:spPr>
      </p:pic>
      <p:cxnSp>
        <p:nvCxnSpPr>
          <p:cNvPr id="16" name="Straight Connector 15">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EC56065-7402-9F67-4518-54374B42A8DC}"/>
              </a:ext>
            </a:extLst>
          </p:cNvPr>
          <p:cNvPicPr>
            <a:picLocks noChangeAspect="1"/>
          </p:cNvPicPr>
          <p:nvPr/>
        </p:nvPicPr>
        <p:blipFill>
          <a:blip r:embed="rId3"/>
          <a:stretch>
            <a:fillRect/>
          </a:stretch>
        </p:blipFill>
        <p:spPr>
          <a:xfrm>
            <a:off x="633997" y="3631700"/>
            <a:ext cx="4001315" cy="1440472"/>
          </a:xfrm>
          <a:prstGeom prst="rect">
            <a:avLst/>
          </a:prstGeom>
        </p:spPr>
      </p:pic>
      <p:sp>
        <p:nvSpPr>
          <p:cNvPr id="11" name="Content Placeholder 10">
            <a:extLst>
              <a:ext uri="{FF2B5EF4-FFF2-40B4-BE49-F238E27FC236}">
                <a16:creationId xmlns:a16="http://schemas.microsoft.com/office/drawing/2014/main" id="{A3B92D98-A025-7031-F238-DC601EFE0439}"/>
              </a:ext>
            </a:extLst>
          </p:cNvPr>
          <p:cNvSpPr>
            <a:spLocks noGrp="1"/>
          </p:cNvSpPr>
          <p:nvPr>
            <p:ph idx="1"/>
          </p:nvPr>
        </p:nvSpPr>
        <p:spPr>
          <a:xfrm>
            <a:off x="5117308" y="2407436"/>
            <a:ext cx="6432434" cy="3461658"/>
          </a:xfrm>
        </p:spPr>
        <p:txBody>
          <a:bodyPr>
            <a:normAutofit/>
          </a:bodyPr>
          <a:lstStyle/>
          <a:p>
            <a:pPr lvl="1">
              <a:buFont typeface="Arial" panose="020B0604020202020204" pitchFamily="34" charset="0"/>
              <a:buChar char="•"/>
            </a:pPr>
            <a:r>
              <a:rPr lang="en-US" b="0" i="0" dirty="0">
                <a:solidFill>
                  <a:srgbClr val="0D0D0D"/>
                </a:solidFill>
                <a:effectLst/>
                <a:highlight>
                  <a:srgbClr val="FFFFFF"/>
                </a:highlight>
                <a:latin typeface="Abadi Extra Light" panose="020B0204020104020204" pitchFamily="34" charset="0"/>
              </a:rPr>
              <a:t>When players sign in, they'll see the home screen. To learn how to play, they can check out the user manual. </a:t>
            </a:r>
          </a:p>
          <a:p>
            <a:pPr lvl="1">
              <a:buFont typeface="Arial" panose="020B0604020202020204" pitchFamily="34" charset="0"/>
              <a:buChar char="•"/>
            </a:pPr>
            <a:r>
              <a:rPr lang="en-US" b="0" i="0" dirty="0">
                <a:solidFill>
                  <a:srgbClr val="0D0D0D"/>
                </a:solidFill>
                <a:effectLst/>
                <a:highlight>
                  <a:srgbClr val="FFFFFF"/>
                </a:highlight>
                <a:latin typeface="Abadi Extra Light" panose="020B0204020104020204" pitchFamily="34" charset="0"/>
              </a:rPr>
              <a:t>When they hit the Play button, they'll need to pick one of four levels to start the game.</a:t>
            </a:r>
            <a:endParaRPr lang="en-US" dirty="0">
              <a:latin typeface="Abadi Extra Light" panose="020B0204020104020204" pitchFamily="34" charset="0"/>
            </a:endParaRPr>
          </a:p>
        </p:txBody>
      </p:sp>
      <p:sp>
        <p:nvSpPr>
          <p:cNvPr id="18" name="Rectangle 17">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60595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3564A-40C6-C007-A39C-900646FFF4FF}"/>
              </a:ext>
            </a:extLst>
          </p:cNvPr>
          <p:cNvSpPr>
            <a:spLocks noGrp="1"/>
          </p:cNvSpPr>
          <p:nvPr>
            <p:ph type="title"/>
          </p:nvPr>
        </p:nvSpPr>
        <p:spPr>
          <a:xfrm>
            <a:off x="8614786" y="516836"/>
            <a:ext cx="3100136" cy="1960234"/>
          </a:xfrm>
        </p:spPr>
        <p:txBody>
          <a:bodyPr>
            <a:normAutofit/>
          </a:bodyPr>
          <a:lstStyle/>
          <a:p>
            <a:r>
              <a:rPr lang="en-US" sz="4000"/>
              <a:t>Levels</a:t>
            </a:r>
            <a:endParaRPr lang="en-IN" sz="4000"/>
          </a:p>
        </p:txBody>
      </p:sp>
      <p:pic>
        <p:nvPicPr>
          <p:cNvPr id="11" name="Picture 10" descr="A video game screen with trees and rocks&#10;&#10;Description automatically generated">
            <a:extLst>
              <a:ext uri="{FF2B5EF4-FFF2-40B4-BE49-F238E27FC236}">
                <a16:creationId xmlns:a16="http://schemas.microsoft.com/office/drawing/2014/main" id="{17B23A68-6A8F-5CB4-978D-58EA5EEAB8C2}"/>
              </a:ext>
            </a:extLst>
          </p:cNvPr>
          <p:cNvPicPr>
            <a:picLocks noChangeAspect="1"/>
          </p:cNvPicPr>
          <p:nvPr/>
        </p:nvPicPr>
        <p:blipFill>
          <a:blip r:embed="rId2"/>
          <a:stretch>
            <a:fillRect/>
          </a:stretch>
        </p:blipFill>
        <p:spPr>
          <a:xfrm>
            <a:off x="643468" y="761319"/>
            <a:ext cx="3583439" cy="2388959"/>
          </a:xfrm>
          <a:prstGeom prst="rect">
            <a:avLst/>
          </a:prstGeom>
        </p:spPr>
      </p:pic>
      <p:pic>
        <p:nvPicPr>
          <p:cNvPr id="9" name="Picture 8" descr="A video game screen with trees and grass&#10;&#10;Description automatically generated">
            <a:extLst>
              <a:ext uri="{FF2B5EF4-FFF2-40B4-BE49-F238E27FC236}">
                <a16:creationId xmlns:a16="http://schemas.microsoft.com/office/drawing/2014/main" id="{7F5498A1-CC25-EDFE-E125-945D760AAE15}"/>
              </a:ext>
            </a:extLst>
          </p:cNvPr>
          <p:cNvPicPr>
            <a:picLocks noChangeAspect="1"/>
          </p:cNvPicPr>
          <p:nvPr/>
        </p:nvPicPr>
        <p:blipFill>
          <a:blip r:embed="rId3"/>
          <a:stretch>
            <a:fillRect/>
          </a:stretch>
        </p:blipFill>
        <p:spPr>
          <a:xfrm>
            <a:off x="4548639" y="761319"/>
            <a:ext cx="3583439" cy="2388959"/>
          </a:xfrm>
          <a:prstGeom prst="rect">
            <a:avLst/>
          </a:prstGeom>
        </p:spPr>
      </p:pic>
      <p:cxnSp>
        <p:nvCxnSpPr>
          <p:cNvPr id="29" name="Straight Connector 28">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5961"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video game screen with trees and dirt path&#10;&#10;Description automatically generated">
            <a:extLst>
              <a:ext uri="{FF2B5EF4-FFF2-40B4-BE49-F238E27FC236}">
                <a16:creationId xmlns:a16="http://schemas.microsoft.com/office/drawing/2014/main" id="{2361A7F4-A6DC-A8C0-0105-738A493BECA5}"/>
              </a:ext>
            </a:extLst>
          </p:cNvPr>
          <p:cNvPicPr>
            <a:picLocks noChangeAspect="1"/>
          </p:cNvPicPr>
          <p:nvPr/>
        </p:nvPicPr>
        <p:blipFill>
          <a:blip r:embed="rId4"/>
          <a:stretch>
            <a:fillRect/>
          </a:stretch>
        </p:blipFill>
        <p:spPr>
          <a:xfrm>
            <a:off x="643468" y="3684985"/>
            <a:ext cx="3583438" cy="2388958"/>
          </a:xfrm>
          <a:prstGeom prst="rect">
            <a:avLst/>
          </a:prstGeom>
        </p:spPr>
      </p:pic>
      <p:pic>
        <p:nvPicPr>
          <p:cNvPr id="7" name="Picture 6" descr="A video game with trees and a maze&#10;&#10;Description automatically generated">
            <a:extLst>
              <a:ext uri="{FF2B5EF4-FFF2-40B4-BE49-F238E27FC236}">
                <a16:creationId xmlns:a16="http://schemas.microsoft.com/office/drawing/2014/main" id="{DEE6B60A-E478-C5AD-80D5-180899838F25}"/>
              </a:ext>
            </a:extLst>
          </p:cNvPr>
          <p:cNvPicPr>
            <a:picLocks noChangeAspect="1"/>
          </p:cNvPicPr>
          <p:nvPr/>
        </p:nvPicPr>
        <p:blipFill>
          <a:blip r:embed="rId5"/>
          <a:stretch>
            <a:fillRect/>
          </a:stretch>
        </p:blipFill>
        <p:spPr>
          <a:xfrm>
            <a:off x="4548640" y="3695942"/>
            <a:ext cx="3583438" cy="2388958"/>
          </a:xfrm>
          <a:prstGeom prst="rect">
            <a:avLst/>
          </a:prstGeom>
        </p:spPr>
      </p:pic>
      <p:sp>
        <p:nvSpPr>
          <p:cNvPr id="13" name="Content Placeholder 14">
            <a:extLst>
              <a:ext uri="{FF2B5EF4-FFF2-40B4-BE49-F238E27FC236}">
                <a16:creationId xmlns:a16="http://schemas.microsoft.com/office/drawing/2014/main" id="{DAF806C5-FF1D-AC01-6659-099915A45631}"/>
              </a:ext>
            </a:extLst>
          </p:cNvPr>
          <p:cNvSpPr>
            <a:spLocks noGrp="1"/>
          </p:cNvSpPr>
          <p:nvPr>
            <p:ph idx="1"/>
          </p:nvPr>
        </p:nvSpPr>
        <p:spPr>
          <a:xfrm>
            <a:off x="8614786" y="2790855"/>
            <a:ext cx="3084844" cy="3311766"/>
          </a:xfrm>
        </p:spPr>
        <p:txBody>
          <a:bodyPr>
            <a:normAutofit/>
          </a:bodyPr>
          <a:lstStyle/>
          <a:p>
            <a:r>
              <a:rPr lang="en-US" altLang="en-US" sz="1600">
                <a:latin typeface="Abadi Extra Light" panose="020B0204020104020204" pitchFamily="34" charset="0"/>
              </a:rPr>
              <a:t>The game consists of four levels.</a:t>
            </a:r>
          </a:p>
          <a:p>
            <a:pPr marL="265113" lvl="1" indent="0" eaLnBrk="0" fontAlgn="base" hangingPunct="0">
              <a:spcBef>
                <a:spcPct val="0"/>
              </a:spcBef>
              <a:spcAft>
                <a:spcPct val="0"/>
              </a:spcAft>
              <a:buFontTx/>
              <a:buChar char="•"/>
            </a:pPr>
            <a:r>
              <a:rPr lang="en-US" altLang="en-US" sz="1600">
                <a:latin typeface="Abadi Extra Light" panose="020B0204020104020204" pitchFamily="34" charset="0"/>
              </a:rPr>
              <a:t>Each level offers a distinct set of enemies.</a:t>
            </a:r>
          </a:p>
          <a:p>
            <a:pPr marL="265113" lvl="1" indent="0" eaLnBrk="0" fontAlgn="base" hangingPunct="0">
              <a:spcBef>
                <a:spcPct val="0"/>
              </a:spcBef>
              <a:spcAft>
                <a:spcPct val="0"/>
              </a:spcAft>
              <a:buFontTx/>
              <a:buChar char="•"/>
            </a:pPr>
            <a:r>
              <a:rPr lang="en-US" altLang="en-US" sz="1600">
                <a:latin typeface="Abadi Extra Light" panose="020B0204020104020204" pitchFamily="34" charset="0"/>
              </a:rPr>
              <a:t>Levels 2 through 4 include 10 waves of enemies.</a:t>
            </a:r>
          </a:p>
          <a:p>
            <a:pPr marL="265113" lvl="1" indent="0" eaLnBrk="0" fontAlgn="base" hangingPunct="0">
              <a:spcBef>
                <a:spcPct val="0"/>
              </a:spcBef>
              <a:spcAft>
                <a:spcPct val="0"/>
              </a:spcAft>
              <a:buFontTx/>
              <a:buChar char="•"/>
            </a:pPr>
            <a:r>
              <a:rPr lang="en-US" altLang="en-US" sz="1600">
                <a:latin typeface="Abadi Extra Light" panose="020B0204020104020204" pitchFamily="34" charset="0"/>
              </a:rPr>
              <a:t>Levels 3 and 4 feature multi-road maps, enabling enemies to choose from multiple pathways. </a:t>
            </a:r>
          </a:p>
          <a:p>
            <a:endParaRPr lang="en-US" sz="1600"/>
          </a:p>
          <a:p>
            <a:endParaRPr lang="en-US" sz="1600"/>
          </a:p>
        </p:txBody>
      </p:sp>
      <p:sp>
        <p:nvSpPr>
          <p:cNvPr id="31" name="Rectangle 30">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54589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8AA16-0C8F-1572-E077-5FF8B2925B0E}"/>
              </a:ext>
            </a:extLst>
          </p:cNvPr>
          <p:cNvSpPr>
            <a:spLocks noGrp="1"/>
          </p:cNvSpPr>
          <p:nvPr>
            <p:ph type="title"/>
          </p:nvPr>
        </p:nvSpPr>
        <p:spPr>
          <a:xfrm>
            <a:off x="6411685" y="634946"/>
            <a:ext cx="5127171" cy="1450757"/>
          </a:xfrm>
        </p:spPr>
        <p:txBody>
          <a:bodyPr>
            <a:normAutofit/>
          </a:bodyPr>
          <a:lstStyle/>
          <a:p>
            <a:r>
              <a:rPr lang="en-US" dirty="0"/>
              <a:t>How TO Play</a:t>
            </a:r>
            <a:endParaRPr lang="en-IN" dirty="0"/>
          </a:p>
        </p:txBody>
      </p:sp>
      <p:pic>
        <p:nvPicPr>
          <p:cNvPr id="5" name="Content Placeholder 4">
            <a:extLst>
              <a:ext uri="{FF2B5EF4-FFF2-40B4-BE49-F238E27FC236}">
                <a16:creationId xmlns:a16="http://schemas.microsoft.com/office/drawing/2014/main" id="{38BD6F8A-AA3D-7A51-DB01-95EB4E1D4FE2}"/>
              </a:ext>
            </a:extLst>
          </p:cNvPr>
          <p:cNvPicPr>
            <a:picLocks noChangeAspect="1"/>
          </p:cNvPicPr>
          <p:nvPr/>
        </p:nvPicPr>
        <p:blipFill>
          <a:blip r:embed="rId2"/>
          <a:stretch>
            <a:fillRect/>
          </a:stretch>
        </p:blipFill>
        <p:spPr>
          <a:xfrm>
            <a:off x="643192" y="1408272"/>
            <a:ext cx="5115347" cy="3721414"/>
          </a:xfrm>
          <a:prstGeom prst="rect">
            <a:avLst/>
          </a:prstGeom>
        </p:spPr>
      </p:pic>
      <p:cxnSp>
        <p:nvCxnSpPr>
          <p:cNvPr id="36" name="Straight Connector 3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E1238503-9BE0-5E42-1B82-EE162A91C9A2}"/>
              </a:ext>
            </a:extLst>
          </p:cNvPr>
          <p:cNvSpPr>
            <a:spLocks noGrp="1"/>
          </p:cNvSpPr>
          <p:nvPr>
            <p:ph idx="1"/>
          </p:nvPr>
        </p:nvSpPr>
        <p:spPr>
          <a:xfrm>
            <a:off x="5886450" y="2407435"/>
            <a:ext cx="5652406" cy="3832495"/>
          </a:xfrm>
        </p:spPr>
        <p:txBody>
          <a:bodyPr>
            <a:normAutofit lnSpcReduction="10000"/>
          </a:bodyPr>
          <a:lstStyle/>
          <a:p>
            <a:pPr>
              <a:lnSpc>
                <a:spcPct val="90000"/>
              </a:lnSpc>
              <a:buFont typeface="+mj-lt"/>
              <a:buAutoNum type="arabicPeriod"/>
            </a:pPr>
            <a:r>
              <a:rPr lang="en-US" sz="1000" b="1" dirty="0">
                <a:latin typeface="Abadi Extra Light" panose="020B0204020104020204" pitchFamily="34" charset="0"/>
              </a:rPr>
              <a:t>Login or Register: </a:t>
            </a:r>
            <a:r>
              <a:rPr lang="en-US" sz="1000" dirty="0">
                <a:latin typeface="Abadi Extra Light" panose="020B0204020104020204" pitchFamily="34" charset="0"/>
              </a:rPr>
              <a:t>Access the game by logging in or registering.</a:t>
            </a:r>
          </a:p>
          <a:p>
            <a:pPr>
              <a:lnSpc>
                <a:spcPct val="90000"/>
              </a:lnSpc>
              <a:buFont typeface="+mj-lt"/>
              <a:buAutoNum type="arabicPeriod"/>
            </a:pPr>
            <a:r>
              <a:rPr lang="en-US" sz="1000" b="1" dirty="0">
                <a:latin typeface="Abadi Extra Light" panose="020B0204020104020204" pitchFamily="34" charset="0"/>
              </a:rPr>
              <a:t>Start Playing: </a:t>
            </a:r>
            <a:r>
              <a:rPr lang="en-US" sz="1000" dirty="0">
                <a:latin typeface="Abadi Extra Light" panose="020B0204020104020204" pitchFamily="34" charset="0"/>
              </a:rPr>
              <a:t>Click on the Play button to begin.</a:t>
            </a:r>
          </a:p>
          <a:p>
            <a:pPr>
              <a:lnSpc>
                <a:spcPct val="90000"/>
              </a:lnSpc>
              <a:buFont typeface="+mj-lt"/>
              <a:buAutoNum type="arabicPeriod"/>
            </a:pPr>
            <a:r>
              <a:rPr lang="en-US" sz="1000" b="1" dirty="0">
                <a:latin typeface="Abadi Extra Light" panose="020B0204020104020204" pitchFamily="34" charset="0"/>
              </a:rPr>
              <a:t>Select a Level: </a:t>
            </a:r>
            <a:r>
              <a:rPr lang="en-US" sz="1000" dirty="0">
                <a:latin typeface="Abadi Extra Light" panose="020B0204020104020204" pitchFamily="34" charset="0"/>
              </a:rPr>
              <a:t>Choose the desired level to play.</a:t>
            </a:r>
          </a:p>
          <a:p>
            <a:pPr>
              <a:lnSpc>
                <a:spcPct val="90000"/>
              </a:lnSpc>
              <a:buFont typeface="+mj-lt"/>
              <a:buAutoNum type="arabicPeriod"/>
            </a:pPr>
            <a:r>
              <a:rPr lang="en-US" sz="1000" b="1" dirty="0">
                <a:latin typeface="Abadi Extra Light" panose="020B0204020104020204" pitchFamily="34" charset="0"/>
              </a:rPr>
              <a:t>Place Defenders: </a:t>
            </a:r>
            <a:r>
              <a:rPr lang="en-US" sz="1000" dirty="0">
                <a:latin typeface="Abadi Extra Light" panose="020B0204020104020204" pitchFamily="34" charset="0"/>
              </a:rPr>
              <a:t>Click on the defender you wish to place.</a:t>
            </a:r>
          </a:p>
          <a:p>
            <a:pPr lvl="1">
              <a:lnSpc>
                <a:spcPct val="90000"/>
              </a:lnSpc>
              <a:buFont typeface="Arial" panose="020B0604020202020204" pitchFamily="34" charset="0"/>
              <a:buChar char="•"/>
            </a:pPr>
            <a:r>
              <a:rPr lang="en-US" sz="1000" dirty="0">
                <a:latin typeface="Abadi Extra Light" panose="020B0204020104020204" pitchFamily="34" charset="0"/>
              </a:rPr>
              <a:t>Position defenders strategically on the map.</a:t>
            </a:r>
          </a:p>
          <a:p>
            <a:pPr>
              <a:lnSpc>
                <a:spcPct val="90000"/>
              </a:lnSpc>
              <a:buFont typeface="+mj-lt"/>
              <a:buAutoNum type="arabicPeriod"/>
            </a:pPr>
            <a:r>
              <a:rPr lang="en-US" sz="1000" b="1" dirty="0">
                <a:latin typeface="Abadi Extra Light" panose="020B0204020104020204" pitchFamily="34" charset="0"/>
              </a:rPr>
              <a:t>Initiate Enemy Waves: </a:t>
            </a:r>
            <a:r>
              <a:rPr lang="en-US" sz="1000" dirty="0">
                <a:latin typeface="Abadi Extra Light" panose="020B0204020104020204" pitchFamily="34" charset="0"/>
              </a:rPr>
              <a:t>Click on Start Wave to launch enemy waves.</a:t>
            </a:r>
          </a:p>
          <a:p>
            <a:pPr>
              <a:lnSpc>
                <a:spcPct val="90000"/>
              </a:lnSpc>
              <a:buFont typeface="+mj-lt"/>
              <a:buAutoNum type="arabicPeriod"/>
            </a:pPr>
            <a:r>
              <a:rPr lang="en-US" sz="1000" b="1" dirty="0">
                <a:latin typeface="Abadi Extra Light" panose="020B0204020104020204" pitchFamily="34" charset="0"/>
              </a:rPr>
              <a:t>Level 3 and 4 Features:</a:t>
            </a:r>
          </a:p>
          <a:p>
            <a:pPr lvl="1">
              <a:lnSpc>
                <a:spcPct val="90000"/>
              </a:lnSpc>
              <a:buFont typeface="Arial" panose="020B0604020202020204" pitchFamily="34" charset="0"/>
              <a:buChar char="•"/>
            </a:pPr>
            <a:r>
              <a:rPr lang="en-US" sz="1000" b="1" dirty="0">
                <a:latin typeface="Abadi Extra Light" panose="020B0204020104020204" pitchFamily="34" charset="0"/>
              </a:rPr>
              <a:t>Remove Defenders:</a:t>
            </a:r>
          </a:p>
          <a:p>
            <a:pPr lvl="2">
              <a:lnSpc>
                <a:spcPct val="90000"/>
              </a:lnSpc>
              <a:buFont typeface="Arial" panose="020B0604020202020204" pitchFamily="34" charset="0"/>
              <a:buChar char="•"/>
            </a:pPr>
            <a:r>
              <a:rPr lang="en-US" sz="1000" dirty="0">
                <a:latin typeface="Abadi Extra Light" panose="020B0204020104020204" pitchFamily="34" charset="0"/>
              </a:rPr>
              <a:t>Click on the remove button and select the defender to remove.</a:t>
            </a:r>
          </a:p>
          <a:p>
            <a:pPr lvl="3">
              <a:lnSpc>
                <a:spcPct val="90000"/>
              </a:lnSpc>
              <a:buFont typeface="Arial" panose="020B0604020202020204" pitchFamily="34" charset="0"/>
              <a:buChar char="•"/>
            </a:pPr>
            <a:r>
              <a:rPr lang="en-US" sz="1000" dirty="0">
                <a:latin typeface="Abadi Extra Light" panose="020B0204020104020204" pitchFamily="34" charset="0"/>
              </a:rPr>
              <a:t>Removing defender would give back 50% the initial cost of respective defender.</a:t>
            </a:r>
          </a:p>
          <a:p>
            <a:pPr lvl="1">
              <a:lnSpc>
                <a:spcPct val="90000"/>
              </a:lnSpc>
              <a:buFont typeface="Arial" panose="020B0604020202020204" pitchFamily="34" charset="0"/>
              <a:buChar char="•"/>
            </a:pPr>
            <a:r>
              <a:rPr lang="en-US" sz="1000" b="1" dirty="0">
                <a:latin typeface="Abadi Extra Light" panose="020B0204020104020204" pitchFamily="34" charset="0"/>
              </a:rPr>
              <a:t>Upgrade Defenders:</a:t>
            </a:r>
          </a:p>
          <a:p>
            <a:pPr lvl="2">
              <a:lnSpc>
                <a:spcPct val="90000"/>
              </a:lnSpc>
              <a:buFont typeface="Arial" panose="020B0604020202020204" pitchFamily="34" charset="0"/>
              <a:buChar char="•"/>
            </a:pPr>
            <a:r>
              <a:rPr lang="en-US" sz="1000" dirty="0">
                <a:latin typeface="Abadi Extra Light" panose="020B0204020104020204" pitchFamily="34" charset="0"/>
              </a:rPr>
              <a:t>Click on the upgrade button and choose the defender for upgrade.</a:t>
            </a:r>
          </a:p>
          <a:p>
            <a:pPr lvl="3">
              <a:lnSpc>
                <a:spcPct val="90000"/>
              </a:lnSpc>
              <a:buFont typeface="Arial" panose="020B0604020202020204" pitchFamily="34" charset="0"/>
              <a:buChar char="•"/>
            </a:pPr>
            <a:r>
              <a:rPr lang="en-US" sz="1000" dirty="0">
                <a:latin typeface="Abadi Extra Light" panose="020B0204020104020204" pitchFamily="34" charset="0"/>
              </a:rPr>
              <a:t>Two upgrade levels available:</a:t>
            </a:r>
          </a:p>
          <a:p>
            <a:pPr lvl="4">
              <a:lnSpc>
                <a:spcPct val="90000"/>
              </a:lnSpc>
              <a:buFont typeface="Arial" panose="020B0604020202020204" pitchFamily="34" charset="0"/>
              <a:buChar char="•"/>
            </a:pPr>
            <a:r>
              <a:rPr lang="en-US" sz="1000" dirty="0">
                <a:latin typeface="Abadi Extra Light" panose="020B0204020104020204" pitchFamily="34" charset="0"/>
              </a:rPr>
              <a:t>1st Upgrade: Increases attack power by 20.</a:t>
            </a:r>
          </a:p>
          <a:p>
            <a:pPr lvl="4">
              <a:lnSpc>
                <a:spcPct val="90000"/>
              </a:lnSpc>
              <a:buFont typeface="Arial" panose="020B0604020202020204" pitchFamily="34" charset="0"/>
              <a:buChar char="•"/>
            </a:pPr>
            <a:r>
              <a:rPr lang="en-US" sz="1000" dirty="0">
                <a:latin typeface="Abadi Extra Light" panose="020B0204020104020204" pitchFamily="34" charset="0"/>
              </a:rPr>
              <a:t>2nd Upgrade: Enhances defender's range by 10%.</a:t>
            </a:r>
          </a:p>
          <a:p>
            <a:pPr>
              <a:lnSpc>
                <a:spcPct val="90000"/>
              </a:lnSpc>
              <a:buFont typeface="+mj-lt"/>
              <a:buAutoNum type="arabicPeriod"/>
            </a:pPr>
            <a:r>
              <a:rPr lang="en-US" sz="1000" b="1" dirty="0">
                <a:latin typeface="Abadi Extra Light" panose="020B0204020104020204" pitchFamily="34" charset="0"/>
              </a:rPr>
              <a:t>Defend Against Waves: </a:t>
            </a:r>
            <a:r>
              <a:rPr lang="en-US" sz="1000" dirty="0">
                <a:latin typeface="Abadi Extra Light" panose="020B0204020104020204" pitchFamily="34" charset="0"/>
              </a:rPr>
              <a:t>Protect your base throughout all waves to complete the level.</a:t>
            </a:r>
          </a:p>
        </p:txBody>
      </p:sp>
      <p:sp>
        <p:nvSpPr>
          <p:cNvPr id="38" name="Rectangle 3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777405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848AF-0636-C4DA-91CA-5C51927EFB07}"/>
              </a:ext>
            </a:extLst>
          </p:cNvPr>
          <p:cNvSpPr>
            <a:spLocks noGrp="1"/>
          </p:cNvSpPr>
          <p:nvPr>
            <p:ph type="title"/>
          </p:nvPr>
        </p:nvSpPr>
        <p:spPr>
          <a:xfrm>
            <a:off x="642257" y="634946"/>
            <a:ext cx="6432434" cy="1450757"/>
          </a:xfrm>
        </p:spPr>
        <p:txBody>
          <a:bodyPr>
            <a:normAutofit/>
          </a:bodyPr>
          <a:lstStyle/>
          <a:p>
            <a:r>
              <a:rPr lang="en-US" dirty="0"/>
              <a:t>Victory/Game Over Conditions</a:t>
            </a:r>
            <a:endParaRPr lang="en-IN" dirty="0"/>
          </a:p>
        </p:txBody>
      </p:sp>
      <p:cxnSp>
        <p:nvCxnSpPr>
          <p:cNvPr id="43" name="Straight Connector 42">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D6CAF3F3-05F7-E69D-108A-CE9D6798CBE2}"/>
              </a:ext>
            </a:extLst>
          </p:cNvPr>
          <p:cNvSpPr>
            <a:spLocks noGrp="1"/>
          </p:cNvSpPr>
          <p:nvPr>
            <p:ph idx="1"/>
          </p:nvPr>
        </p:nvSpPr>
        <p:spPr>
          <a:xfrm>
            <a:off x="642257" y="2407436"/>
            <a:ext cx="6432434" cy="3461658"/>
          </a:xfrm>
        </p:spPr>
        <p:txBody>
          <a:bodyPr>
            <a:normAutofit/>
          </a:bodyPr>
          <a:lstStyle/>
          <a:p>
            <a:pPr lvl="1">
              <a:buFont typeface="Arial" panose="020B0604020202020204" pitchFamily="34" charset="0"/>
              <a:buChar char="•"/>
            </a:pPr>
            <a:r>
              <a:rPr lang="en-US" b="0" i="0" dirty="0">
                <a:effectLst/>
                <a:highlight>
                  <a:srgbClr val="FFFFFF"/>
                </a:highlight>
                <a:latin typeface="Abadi Extra Light" panose="020B0204020104020204" pitchFamily="34" charset="0"/>
              </a:rPr>
              <a:t>Upon successfully overcoming all waves without depleting all lives, a congratulatory message will appear. At this point, players can opt to proceed to the next level or return to the home page. However, if all lives are lost during gameplay, the game will conclude. Players then have the choice to either restart the game or return to the home page.</a:t>
            </a:r>
          </a:p>
          <a:p>
            <a:pPr marL="201168" lvl="1" indent="0">
              <a:buNone/>
            </a:pPr>
            <a:endParaRPr lang="en-US" b="0" i="0" dirty="0">
              <a:effectLst/>
              <a:highlight>
                <a:srgbClr val="FFFFFF"/>
              </a:highlight>
              <a:latin typeface="Abadi Extra Light" panose="020B0204020104020204" pitchFamily="34" charset="0"/>
            </a:endParaRPr>
          </a:p>
          <a:p>
            <a:pPr lvl="1">
              <a:buFont typeface="Arial" panose="020B0604020202020204" pitchFamily="34" charset="0"/>
              <a:buChar char="•"/>
            </a:pPr>
            <a:r>
              <a:rPr lang="en-US" dirty="0">
                <a:latin typeface="Abadi Extra Light" panose="020B0204020104020204" pitchFamily="34" charset="0"/>
              </a:rPr>
              <a:t>I</a:t>
            </a:r>
            <a:r>
              <a:rPr lang="en-US" b="0" i="0" dirty="0">
                <a:effectLst/>
                <a:highlight>
                  <a:srgbClr val="FFFFFF"/>
                </a:highlight>
                <a:latin typeface="Abadi Extra Light" panose="020B0204020104020204" pitchFamily="34" charset="0"/>
              </a:rPr>
              <a:t>f all lives are lost, the game will come to an end. Players will then be presented with the option to either start a new game or return to the home page.</a:t>
            </a:r>
            <a:endParaRPr lang="en-US" dirty="0">
              <a:latin typeface="Abadi Extra Light" panose="020B0204020104020204" pitchFamily="34" charset="0"/>
            </a:endParaRPr>
          </a:p>
        </p:txBody>
      </p:sp>
      <p:pic>
        <p:nvPicPr>
          <p:cNvPr id="7" name="Picture 6">
            <a:extLst>
              <a:ext uri="{FF2B5EF4-FFF2-40B4-BE49-F238E27FC236}">
                <a16:creationId xmlns:a16="http://schemas.microsoft.com/office/drawing/2014/main" id="{FE8FBE7A-60C8-EB58-E219-888287883776}"/>
              </a:ext>
            </a:extLst>
          </p:cNvPr>
          <p:cNvPicPr>
            <a:picLocks noChangeAspect="1"/>
          </p:cNvPicPr>
          <p:nvPr/>
        </p:nvPicPr>
        <p:blipFill rotWithShape="1">
          <a:blip r:embed="rId2"/>
          <a:srcRect r="9775" b="-3"/>
          <a:stretch/>
        </p:blipFill>
        <p:spPr>
          <a:xfrm>
            <a:off x="7556687" y="634947"/>
            <a:ext cx="4001315" cy="2616618"/>
          </a:xfrm>
          <a:prstGeom prst="rect">
            <a:avLst/>
          </a:prstGeom>
        </p:spPr>
      </p:pic>
      <p:pic>
        <p:nvPicPr>
          <p:cNvPr id="5" name="Content Placeholder 4">
            <a:extLst>
              <a:ext uri="{FF2B5EF4-FFF2-40B4-BE49-F238E27FC236}">
                <a16:creationId xmlns:a16="http://schemas.microsoft.com/office/drawing/2014/main" id="{A055AB2C-BFCE-0B3E-A0FC-0826289468D2}"/>
              </a:ext>
            </a:extLst>
          </p:cNvPr>
          <p:cNvPicPr>
            <a:picLocks noChangeAspect="1"/>
          </p:cNvPicPr>
          <p:nvPr/>
        </p:nvPicPr>
        <p:blipFill rotWithShape="1">
          <a:blip r:embed="rId3"/>
          <a:srcRect l="2612" r="6787" b="4"/>
          <a:stretch/>
        </p:blipFill>
        <p:spPr>
          <a:xfrm>
            <a:off x="7556686" y="3337869"/>
            <a:ext cx="4001315" cy="2616618"/>
          </a:xfrm>
          <a:prstGeom prst="rect">
            <a:avLst/>
          </a:prstGeom>
        </p:spPr>
      </p:pic>
      <p:sp>
        <p:nvSpPr>
          <p:cNvPr id="44" name="Rectangle 43">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806926187"/>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38A3B04-B0F3-4C12-A722-52B5CF6D97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{BB8C4C74-887E-40CA-B167-2BD34C8D8184}tf33845126_win32</Template>
  <TotalTime>43</TotalTime>
  <Words>556</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Abadi Extra Light</vt:lpstr>
      <vt:lpstr>Arial</vt:lpstr>
      <vt:lpstr>Bookman Old Style</vt:lpstr>
      <vt:lpstr>Calibri</vt:lpstr>
      <vt:lpstr>Franklin Gothic Book</vt:lpstr>
      <vt:lpstr>1_RetrospectVTI</vt:lpstr>
      <vt:lpstr>Final Presentation  Assignment-3 Comp 486</vt:lpstr>
      <vt:lpstr>Defenders of the Forest</vt:lpstr>
      <vt:lpstr>Defenders</vt:lpstr>
      <vt:lpstr>Attackers</vt:lpstr>
      <vt:lpstr>Login and Registration</vt:lpstr>
      <vt:lpstr>Home Screen</vt:lpstr>
      <vt:lpstr>Levels</vt:lpstr>
      <vt:lpstr>How TO Play</vt:lpstr>
      <vt:lpstr>Victory/Game Over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Assignment-3 Comp 486</dc:title>
  <dc:creator>Dharmit Anghan</dc:creator>
  <cp:lastModifiedBy>Dharmit Anghan</cp:lastModifiedBy>
  <cp:revision>7</cp:revision>
  <dcterms:created xsi:type="dcterms:W3CDTF">2024-04-19T00:53:34Z</dcterms:created>
  <dcterms:modified xsi:type="dcterms:W3CDTF">2024-04-19T01:37:01Z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